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C394F0A1-AE03-449F-BADD-5ACC5411DE87}" type="datetimeFigureOut">
              <a:rPr lang="ru-RU" smtClean="0"/>
              <a:pPr/>
              <a:t>22.02.2018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15507CF2-901B-494A-A57F-D4ABC41EE3D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394F0A1-AE03-449F-BADD-5ACC5411DE87}" type="datetimeFigureOut">
              <a:rPr lang="ru-RU" smtClean="0"/>
              <a:pPr/>
              <a:t>22.02.2018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5507CF2-901B-494A-A57F-D4ABC41EE3D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394F0A1-AE03-449F-BADD-5ACC5411DE87}" type="datetimeFigureOut">
              <a:rPr lang="ru-RU" smtClean="0"/>
              <a:pPr/>
              <a:t>22.02.2018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5507CF2-901B-494A-A57F-D4ABC41EE3D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394F0A1-AE03-449F-BADD-5ACC5411DE87}" type="datetimeFigureOut">
              <a:rPr lang="ru-RU" smtClean="0"/>
              <a:pPr/>
              <a:t>22.02.2018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5507CF2-901B-494A-A57F-D4ABC41EE3D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394F0A1-AE03-449F-BADD-5ACC5411DE87}" type="datetimeFigureOut">
              <a:rPr lang="ru-RU" smtClean="0"/>
              <a:pPr/>
              <a:t>22.02.2018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5507CF2-901B-494A-A57F-D4ABC41EE3D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394F0A1-AE03-449F-BADD-5ACC5411DE87}" type="datetimeFigureOut">
              <a:rPr lang="ru-RU" smtClean="0"/>
              <a:pPr/>
              <a:t>22.02.2018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5507CF2-901B-494A-A57F-D4ABC41EE3D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394F0A1-AE03-449F-BADD-5ACC5411DE87}" type="datetimeFigureOut">
              <a:rPr lang="ru-RU" smtClean="0"/>
              <a:pPr/>
              <a:t>22.02.2018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5507CF2-901B-494A-A57F-D4ABC41EE3D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394F0A1-AE03-449F-BADD-5ACC5411DE87}" type="datetimeFigureOut">
              <a:rPr lang="ru-RU" smtClean="0"/>
              <a:pPr/>
              <a:t>22.02.2018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5507CF2-901B-494A-A57F-D4ABC41EE3D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394F0A1-AE03-449F-BADD-5ACC5411DE87}" type="datetimeFigureOut">
              <a:rPr lang="ru-RU" smtClean="0"/>
              <a:pPr/>
              <a:t>22.02.2018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5507CF2-901B-494A-A57F-D4ABC41EE3D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C394F0A1-AE03-449F-BADD-5ACC5411DE87}" type="datetimeFigureOut">
              <a:rPr lang="ru-RU" smtClean="0"/>
              <a:pPr/>
              <a:t>22.02.2018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5507CF2-901B-494A-A57F-D4ABC41EE3D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C394F0A1-AE03-449F-BADD-5ACC5411DE87}" type="datetimeFigureOut">
              <a:rPr lang="ru-RU" smtClean="0"/>
              <a:pPr/>
              <a:t>22.02.2018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15507CF2-901B-494A-A57F-D4ABC41EE3D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C394F0A1-AE03-449F-BADD-5ACC5411DE87}" type="datetimeFigureOut">
              <a:rPr lang="ru-RU" smtClean="0"/>
              <a:pPr/>
              <a:t>22.02.2018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15507CF2-901B-494A-A57F-D4ABC41EE3D4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99592" y="1556792"/>
            <a:ext cx="7772400" cy="3384376"/>
          </a:xfrm>
        </p:spPr>
        <p:txBody>
          <a:bodyPr>
            <a:noAutofit/>
          </a:bodyPr>
          <a:lstStyle/>
          <a:p>
            <a:pPr algn="ctr"/>
            <a:r>
              <a:rPr lang="ru-RU" cap="all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ИТОГОВОЕ СОБЕСЕДОВАНИЕ. </a:t>
            </a:r>
            <a:br>
              <a:rPr lang="ru-RU" cap="all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cap="all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ВСЁ ОБ УСТНОЙ ЧАСТИ В ОГЭ ПО РУССКОМУ ЯЗЫКУ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179512" y="476672"/>
            <a:ext cx="8686800" cy="6007291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5400" dirty="0" smtClean="0">
                <a:latin typeface="Times New Roman" pitchFamily="18" charset="0"/>
                <a:cs typeface="Times New Roman" pitchFamily="18" charset="0"/>
              </a:rPr>
              <a:t>Максимальный балл за выполнение всей </a:t>
            </a:r>
          </a:p>
          <a:p>
            <a:pPr algn="ctr">
              <a:buNone/>
            </a:pPr>
            <a:r>
              <a:rPr lang="ru-RU" sz="5400" dirty="0" smtClean="0">
                <a:latin typeface="Times New Roman" pitchFamily="18" charset="0"/>
                <a:cs typeface="Times New Roman" pitchFamily="18" charset="0"/>
              </a:rPr>
              <a:t>работы – </a:t>
            </a:r>
            <a:r>
              <a:rPr lang="ru-RU" sz="5400" b="1" dirty="0" smtClean="0">
                <a:latin typeface="Times New Roman" pitchFamily="18" charset="0"/>
                <a:cs typeface="Times New Roman" pitchFamily="18" charset="0"/>
              </a:rPr>
              <a:t>19</a:t>
            </a:r>
            <a:r>
              <a:rPr lang="ru-RU" sz="5400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algn="ctr">
              <a:buNone/>
            </a:pPr>
            <a:r>
              <a:rPr lang="ru-RU" sz="5400" dirty="0" smtClean="0">
                <a:latin typeface="Times New Roman" pitchFamily="18" charset="0"/>
                <a:cs typeface="Times New Roman" pitchFamily="18" charset="0"/>
              </a:rPr>
              <a:t>«Зачёт» выставляется, если набрано не менее </a:t>
            </a:r>
          </a:p>
          <a:p>
            <a:pPr algn="ctr">
              <a:buNone/>
            </a:pPr>
            <a:r>
              <a:rPr lang="ru-RU" sz="5400" b="1" dirty="0" smtClean="0">
                <a:latin typeface="Times New Roman" pitchFamily="18" charset="0"/>
                <a:cs typeface="Times New Roman" pitchFamily="18" charset="0"/>
              </a:rPr>
              <a:t>10 баллов</a:t>
            </a:r>
            <a:r>
              <a:rPr lang="ru-RU" sz="54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5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338336" y="548680"/>
            <a:ext cx="8805664" cy="5112568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2200" dirty="0" smtClean="0"/>
              <a:t/>
            </a:r>
            <a:br>
              <a:rPr lang="ru-RU" sz="2200" dirty="0" smtClean="0"/>
            </a:br>
            <a:r>
              <a:rPr lang="ru-RU" sz="2200" dirty="0" smtClean="0"/>
              <a:t>● Для допуска к ОГЭ с 2019 года нужно будет пройти итоговое собеседование. </a:t>
            </a:r>
            <a:br>
              <a:rPr lang="ru-RU" sz="2200" dirty="0" smtClean="0"/>
            </a:br>
            <a:r>
              <a:rPr lang="ru-RU" sz="2200" dirty="0" smtClean="0"/>
              <a:t>● 14-16 февраля будет проведена апробация устной части по русскому языку. Также она будет проведена 13 и 16 апреля 2018 года во всех регионах. Результаты апробации не будут влиять на допуск к ОГЭ.</a:t>
            </a:r>
            <a:br>
              <a:rPr lang="ru-RU" sz="2200" dirty="0" smtClean="0"/>
            </a:br>
            <a:r>
              <a:rPr lang="ru-RU" sz="2200" dirty="0" smtClean="0"/>
              <a:t>● Во время ответа ученика будет оценивать преподаватель. Для получения «зачёта» нужно набрать 10 баллов из 19. </a:t>
            </a:r>
            <a:br>
              <a:rPr lang="ru-RU" sz="2200" dirty="0" smtClean="0"/>
            </a:br>
            <a:r>
              <a:rPr lang="ru-RU" sz="2200" dirty="0" smtClean="0"/>
              <a:t>● Итоговое собеседование будет длиться около 15 минут. </a:t>
            </a:r>
            <a:br>
              <a:rPr lang="ru-RU" sz="2200" dirty="0" smtClean="0"/>
            </a:br>
            <a:r>
              <a:rPr lang="ru-RU" sz="2200" dirty="0" smtClean="0"/>
              <a:t>● Итоговое собеседование будет состоять из 4-х частей: чтение, пересказ, монолог и диалог. </a:t>
            </a:r>
            <a:br>
              <a:rPr lang="ru-RU" sz="2200" dirty="0" smtClean="0"/>
            </a:br>
            <a:r>
              <a:rPr lang="ru-RU" sz="2200" dirty="0" smtClean="0"/>
              <a:t>● У ученика будут проверять навык спонтанной речи, поэтому времени на подготовку будет немного – всего 1                                 </a:t>
            </a:r>
          </a:p>
          <a:p>
            <a:pPr>
              <a:buNone/>
            </a:pPr>
            <a:r>
              <a:rPr lang="ru-RU" sz="2200" dirty="0" smtClean="0"/>
              <a:t>                    минута. </a:t>
            </a:r>
            <a:endParaRPr lang="ru-RU" sz="2200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2267744" y="-243408"/>
            <a:ext cx="3682752" cy="994122"/>
          </a:xfrm>
        </p:spPr>
        <p:txBody>
          <a:bodyPr/>
          <a:lstStyle/>
          <a:p>
            <a:pPr algn="ctr"/>
            <a:r>
              <a:rPr lang="ru-RU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КРАТКИЙ ИТОГ: </a:t>
            </a:r>
            <a:endParaRPr lang="ru-RU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323528" y="188640"/>
            <a:ext cx="8481120" cy="5822107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14-16 февраля будет проведена апробация устной части по русскому языку. Также она будет проведена 13 и 16 апреля 2018 года во всех регионах России. </a:t>
            </a:r>
          </a:p>
          <a:p>
            <a:pPr algn="ctr">
              <a:buNone/>
            </a:pPr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Официально она будет называться итоговым собеседованием. </a:t>
            </a:r>
            <a:endParaRPr lang="ru-RU" sz="44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0" y="260648"/>
            <a:ext cx="8686800" cy="6192688"/>
          </a:xfrm>
        </p:spPr>
        <p:txBody>
          <a:bodyPr>
            <a:normAutofit/>
          </a:bodyPr>
          <a:lstStyle/>
          <a:p>
            <a:pPr marL="624078" indent="-514350">
              <a:buNone/>
            </a:pP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    Прохождение итогового собеседования </a:t>
            </a:r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с февраля 2019 года</a:t>
            </a: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 будет общеобязательным, и при получении незачёта </a:t>
            </a:r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к ОГЭ не допустят</a:t>
            </a: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. Аналогично в 11-м классе: чтобы получить допуск к ЕГЭ, нужно написать итоговое сочинение. </a:t>
            </a:r>
            <a:r>
              <a:rPr lang="ru-RU" sz="2800" dirty="0" smtClean="0"/>
              <a:t/>
            </a:r>
            <a:br>
              <a:rPr lang="ru-RU" sz="2800" dirty="0" smtClean="0"/>
            </a:br>
            <a:endParaRPr lang="ru-RU" sz="2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67544" y="-387424"/>
            <a:ext cx="8229600" cy="5458611"/>
          </a:xfrm>
        </p:spPr>
        <p:txBody>
          <a:bodyPr>
            <a:noAutofit/>
          </a:bodyPr>
          <a:lstStyle/>
          <a:p>
            <a:pPr algn="ctr">
              <a:buNone/>
            </a:pPr>
            <a:endParaRPr lang="ru-RU" sz="5400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sz="5400" dirty="0" smtClean="0">
                <a:latin typeface="Times New Roman" pitchFamily="18" charset="0"/>
                <a:cs typeface="Times New Roman" pitchFamily="18" charset="0"/>
              </a:rPr>
              <a:t>Устный экзамен будет нацелен на проверку навыков </a:t>
            </a:r>
            <a:r>
              <a:rPr lang="ru-RU" sz="5400" b="1" dirty="0" smtClean="0">
                <a:latin typeface="Times New Roman" pitchFamily="18" charset="0"/>
                <a:cs typeface="Times New Roman" pitchFamily="18" charset="0"/>
              </a:rPr>
              <a:t>спонтанной</a:t>
            </a:r>
            <a:r>
              <a:rPr lang="ru-RU" sz="5400" dirty="0" smtClean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 algn="ctr">
              <a:buNone/>
            </a:pPr>
            <a:r>
              <a:rPr lang="ru-RU" sz="5400" dirty="0" smtClean="0">
                <a:latin typeface="Times New Roman" pitchFamily="18" charset="0"/>
                <a:cs typeface="Times New Roman" pitchFamily="18" charset="0"/>
              </a:rPr>
              <a:t>речи – на подготовку участнику будет даваться </a:t>
            </a:r>
            <a:r>
              <a:rPr lang="ru-RU" sz="5400" b="1" dirty="0" smtClean="0">
                <a:latin typeface="Times New Roman" pitchFamily="18" charset="0"/>
                <a:cs typeface="Times New Roman" pitchFamily="18" charset="0"/>
              </a:rPr>
              <a:t>около минуты</a:t>
            </a:r>
            <a:endParaRPr lang="ru-RU" sz="5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914400" y="1556792"/>
            <a:ext cx="8229600" cy="4958011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1) чтение текста вслух; </a:t>
            </a:r>
            <a:br>
              <a:rPr lang="ru-RU" sz="36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2) пересказ текста с привлечением дополнительной информации; </a:t>
            </a:r>
            <a:br>
              <a:rPr lang="ru-RU" sz="36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3) монологическое высказывание по одной из выбранных тем; </a:t>
            </a:r>
            <a:br>
              <a:rPr lang="ru-RU" sz="36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4) диалог с экзаменатором-собеседником. 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dirty="0" smtClean="0">
                <a:latin typeface="Times New Roman" pitchFamily="18" charset="0"/>
                <a:cs typeface="Times New Roman" pitchFamily="18" charset="0"/>
              </a:rPr>
            </a:b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395536" y="188640"/>
            <a:ext cx="8229600" cy="1512168"/>
          </a:xfrm>
        </p:spPr>
        <p:txBody>
          <a:bodyPr>
            <a:noAutofit/>
          </a:bodyPr>
          <a:lstStyle/>
          <a:p>
            <a:pPr algn="ctr"/>
            <a:r>
              <a:rPr lang="ru-RU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Модель итогового собеседования по русскому языку включает следующие типы заданий: </a:t>
            </a:r>
            <a:endParaRPr lang="ru-RU" sz="36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755576" y="260648"/>
            <a:ext cx="8229600" cy="5256584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48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5400" dirty="0" smtClean="0">
                <a:latin typeface="Times New Roman" pitchFamily="18" charset="0"/>
                <a:cs typeface="Times New Roman" pitchFamily="18" charset="0"/>
              </a:rPr>
              <a:t>На выполнение работы каждому участнику будет отводиться </a:t>
            </a:r>
            <a:r>
              <a:rPr lang="ru-RU" sz="5400" b="1" dirty="0" smtClean="0">
                <a:latin typeface="Times New Roman" pitchFamily="18" charset="0"/>
                <a:cs typeface="Times New Roman" pitchFamily="18" charset="0"/>
              </a:rPr>
              <a:t>около 15 минут</a:t>
            </a:r>
            <a:r>
              <a:rPr lang="ru-RU" sz="5400" dirty="0" smtClean="0">
                <a:latin typeface="Times New Roman" pitchFamily="18" charset="0"/>
                <a:cs typeface="Times New Roman" pitchFamily="18" charset="0"/>
              </a:rPr>
              <a:t>. В процессе проведения собеседования будет вестись </a:t>
            </a:r>
            <a:r>
              <a:rPr lang="ru-RU" sz="5400" b="1" dirty="0" smtClean="0">
                <a:latin typeface="Times New Roman" pitchFamily="18" charset="0"/>
                <a:cs typeface="Times New Roman" pitchFamily="18" charset="0"/>
              </a:rPr>
              <a:t>аудиозапись.</a:t>
            </a:r>
            <a:endParaRPr lang="ru-RU" sz="4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51520" y="0"/>
            <a:ext cx="8892480" cy="5733256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4800" dirty="0" smtClean="0">
                <a:latin typeface="Times New Roman" pitchFamily="18" charset="0"/>
                <a:cs typeface="Times New Roman" pitchFamily="18" charset="0"/>
              </a:rPr>
              <a:t> Оценка выполнения заданий работы будет осуществляться экспертом непосредственно</a:t>
            </a:r>
            <a:r>
              <a:rPr lang="ru-RU" sz="4800" b="1" dirty="0" smtClean="0">
                <a:latin typeface="Times New Roman" pitchFamily="18" charset="0"/>
                <a:cs typeface="Times New Roman" pitchFamily="18" charset="0"/>
              </a:rPr>
              <a:t> в процессе ответа</a:t>
            </a:r>
            <a:r>
              <a:rPr lang="ru-RU" sz="4800" dirty="0" smtClean="0">
                <a:latin typeface="Times New Roman" pitchFamily="18" charset="0"/>
                <a:cs typeface="Times New Roman" pitchFamily="18" charset="0"/>
              </a:rPr>
              <a:t> по специально разработанным критериям с учётом соблюдения норм современного русского литературного языка. </a:t>
            </a: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400" dirty="0" smtClean="0">
                <a:latin typeface="Times New Roman" pitchFamily="18" charset="0"/>
                <a:cs typeface="Times New Roman" pitchFamily="18" charset="0"/>
              </a:rPr>
            </a:br>
            <a:endParaRPr lang="ru-RU" sz="4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67544" y="620688"/>
            <a:ext cx="8964488" cy="5314595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5400" dirty="0" smtClean="0">
                <a:latin typeface="Times New Roman" pitchFamily="18" charset="0"/>
                <a:cs typeface="Times New Roman" pitchFamily="18" charset="0"/>
              </a:rPr>
              <a:t> Оцениваться оно будет по системе </a:t>
            </a:r>
            <a:r>
              <a:rPr lang="ru-RU" sz="5400" b="1" dirty="0" smtClean="0">
                <a:latin typeface="Times New Roman" pitchFamily="18" charset="0"/>
                <a:cs typeface="Times New Roman" pitchFamily="18" charset="0"/>
              </a:rPr>
              <a:t>«зачёт»/«незачёт»</a:t>
            </a:r>
            <a:r>
              <a:rPr lang="ru-RU" sz="5400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ru-RU" sz="1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1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ru-RU" sz="5400" dirty="0" smtClean="0">
                <a:latin typeface="Times New Roman" pitchFamily="18" charset="0"/>
                <a:cs typeface="Times New Roman" pitchFamily="18" charset="0"/>
              </a:rPr>
              <a:t>Для получения «зачёта» нужно будет набрать 10 баллов из 19</a:t>
            </a:r>
            <a:endParaRPr lang="ru-RU" sz="5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179512" y="0"/>
            <a:ext cx="9093696" cy="5949280"/>
          </a:xfrm>
        </p:spPr>
        <p:txBody>
          <a:bodyPr>
            <a:noAutofit/>
          </a:bodyPr>
          <a:lstStyle/>
          <a:p>
            <a:pPr marL="624078" indent="-514350">
              <a:buNone/>
            </a:pP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   Итоговое собеседование будет проведено повсеместно в 2018 году, но в виде апробации. Это означает, что его </a:t>
            </a: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результаты не будут влиять 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на допуск учащихся к ОГЭ в 2018 году. </a:t>
            </a:r>
          </a:p>
          <a:p>
            <a:pPr marL="624078" indent="-514350">
              <a:buNone/>
            </a:pP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    Однако уже </a:t>
            </a: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в феврале 2019 года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 собеседование будет проведено во </a:t>
            </a: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всех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 регионах и от его результатов будет зависеть допуск к экзаменам.  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Обычная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15</TotalTime>
  <Words>80</Words>
  <Application>Microsoft Office PowerPoint</Application>
  <PresentationFormat>Экран (4:3)</PresentationFormat>
  <Paragraphs>23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Открытая</vt:lpstr>
      <vt:lpstr>ИТОГОВОЕ СОБЕСЕДОВАНИЕ.  ВСЁ ОБ УСТНОЙ ЧАСТИ В ОГЭ ПО РУССКОМУ ЯЗЫКУ </vt:lpstr>
      <vt:lpstr>Слайд 2</vt:lpstr>
      <vt:lpstr>Слайд 3</vt:lpstr>
      <vt:lpstr>Слайд 4</vt:lpstr>
      <vt:lpstr>Модель итогового собеседования по русскому языку включает следующие типы заданий: </vt:lpstr>
      <vt:lpstr>Слайд 6</vt:lpstr>
      <vt:lpstr>Слайд 7</vt:lpstr>
      <vt:lpstr>Слайд 8</vt:lpstr>
      <vt:lpstr>Слайд 9</vt:lpstr>
      <vt:lpstr>Слайд 10</vt:lpstr>
      <vt:lpstr>КРАТКИЙ ИТОГ: </vt:lpstr>
    </vt:vector>
  </TitlesOfParts>
  <Company>Хасавюртовское РУО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ИТОГОВОЕ СОБЕСЕДОВАНИЕ.  ВСЁ ОБ УСТНОЙ ЧАСТИ В ОГЭ ПО РУССКОМУ ЯЗЫКУ</dc:title>
  <dc:creator>Eliza</dc:creator>
  <cp:lastModifiedBy>User</cp:lastModifiedBy>
  <cp:revision>3</cp:revision>
  <dcterms:created xsi:type="dcterms:W3CDTF">2018-02-16T11:44:27Z</dcterms:created>
  <dcterms:modified xsi:type="dcterms:W3CDTF">2018-02-22T05:47:34Z</dcterms:modified>
</cp:coreProperties>
</file>